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6353555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144">
            <a:solidFill>
              <a:srgbClr val="AFCCAF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4151" y="6432803"/>
            <a:ext cx="120650" cy="190500"/>
          </a:xfrm>
          <a:custGeom>
            <a:avLst/>
            <a:gdLst/>
            <a:ahLst/>
            <a:cxnLst/>
            <a:rect l="l" t="t" r="r" b="b"/>
            <a:pathLst>
              <a:path w="120650" h="190500">
                <a:moveTo>
                  <a:pt x="0" y="0"/>
                </a:moveTo>
                <a:lnTo>
                  <a:pt x="0" y="190500"/>
                </a:lnTo>
                <a:lnTo>
                  <a:pt x="120396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AFCC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3752" y="3162680"/>
            <a:ext cx="5476494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170406"/>
            <a:ext cx="8074659" cy="4782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5255" y="3648455"/>
            <a:ext cx="7315200" cy="1280160"/>
          </a:xfrm>
          <a:custGeom>
            <a:avLst/>
            <a:gdLst/>
            <a:ahLst/>
            <a:cxnLst/>
            <a:rect l="l" t="t" r="r" b="b"/>
            <a:pathLst>
              <a:path w="7315200" h="1280160">
                <a:moveTo>
                  <a:pt x="0" y="1280159"/>
                </a:moveTo>
                <a:lnTo>
                  <a:pt x="7315200" y="1280159"/>
                </a:lnTo>
                <a:lnTo>
                  <a:pt x="7315200" y="0"/>
                </a:lnTo>
                <a:lnTo>
                  <a:pt x="0" y="0"/>
                </a:lnTo>
                <a:lnTo>
                  <a:pt x="0" y="1280159"/>
                </a:lnTo>
                <a:close/>
              </a:path>
            </a:pathLst>
          </a:custGeom>
          <a:ln w="6096">
            <a:solidFill>
              <a:srgbClr val="71A2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5049011"/>
            <a:ext cx="7315200" cy="685800"/>
          </a:xfrm>
          <a:custGeom>
            <a:avLst/>
            <a:gdLst/>
            <a:ahLst/>
            <a:cxnLst/>
            <a:rect l="l" t="t" r="r" b="b"/>
            <a:pathLst>
              <a:path w="7315200" h="685800">
                <a:moveTo>
                  <a:pt x="0" y="685800"/>
                </a:moveTo>
                <a:lnTo>
                  <a:pt x="7315200" y="685800"/>
                </a:lnTo>
                <a:lnTo>
                  <a:pt x="73152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6096">
            <a:solidFill>
              <a:srgbClr val="AFC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3855" y="4115180"/>
            <a:ext cx="709612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4345">
              <a:lnSpc>
                <a:spcPct val="100000"/>
              </a:lnSpc>
              <a:spcBef>
                <a:spcPts val="100"/>
              </a:spcBef>
            </a:pPr>
            <a:r>
              <a:rPr lang="en-US" sz="3000" b="0" dirty="0" smtClean="0">
                <a:latin typeface="Bookman Old Style"/>
                <a:cs typeface="Bookman Old Style"/>
              </a:rPr>
              <a:t>MAGIC BULLET THEORY OR </a:t>
            </a:r>
            <a:r>
              <a:rPr sz="3000" b="0" smtClean="0">
                <a:latin typeface="Bookman Old Style"/>
                <a:cs typeface="Bookman Old Style"/>
              </a:rPr>
              <a:t>HYPODERMIC </a:t>
            </a:r>
            <a:r>
              <a:rPr sz="3000" b="0">
                <a:latin typeface="Bookman Old Style"/>
                <a:cs typeface="Bookman Old Style"/>
              </a:rPr>
              <a:t>NEEDLE </a:t>
            </a:r>
            <a:r>
              <a:rPr sz="3000" b="0" spc="-5" smtClean="0">
                <a:latin typeface="Bookman Old Style"/>
                <a:cs typeface="Bookman Old Style"/>
              </a:rPr>
              <a:t>THEORY</a:t>
            </a:r>
            <a:endParaRPr sz="300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Bookman Old Style"/>
                <a:cs typeface="Bookman Old Style"/>
              </a:rPr>
              <a:t>MEDIA </a:t>
            </a:r>
            <a:r>
              <a:rPr sz="3200" b="0" spc="-5" dirty="0">
                <a:solidFill>
                  <a:srgbClr val="000000"/>
                </a:solidFill>
                <a:latin typeface="Bookman Old Style"/>
                <a:cs typeface="Bookman Old Style"/>
              </a:rPr>
              <a:t>EFFECTS</a:t>
            </a:r>
            <a:r>
              <a:rPr sz="3200" b="0" spc="-75" dirty="0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Bookman Old Style"/>
                <a:cs typeface="Bookman Old Style"/>
              </a:rPr>
              <a:t>THEORIES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0613" y="12885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959" y="1469136"/>
            <a:ext cx="498347" cy="1175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4162" y="12961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4162" y="12961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6400" y="1676400"/>
            <a:ext cx="5638800" cy="422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Bookman Old Style"/>
                <a:cs typeface="Bookman Old Style"/>
              </a:rPr>
              <a:t>MAGIC BULLET THEORY 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413" y="12123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874520"/>
            <a:ext cx="7693152" cy="3744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0258" y="1765528"/>
            <a:ext cx="7800341" cy="4219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86889">
              <a:lnSpc>
                <a:spcPct val="150000"/>
              </a:lnSpc>
              <a:spcBef>
                <a:spcPts val="100"/>
              </a:spcBef>
            </a:pPr>
            <a:r>
              <a:rPr sz="2600" spc="-5" dirty="0">
                <a:latin typeface="Times New Roman"/>
                <a:cs typeface="Times New Roman"/>
              </a:rPr>
              <a:t>Its also called </a:t>
            </a:r>
            <a:r>
              <a:rPr sz="2600" spc="-5">
                <a:latin typeface="Times New Roman"/>
                <a:cs typeface="Times New Roman"/>
              </a:rPr>
              <a:t>as </a:t>
            </a:r>
            <a:r>
              <a:rPr sz="2600" smtClean="0">
                <a:latin typeface="Times New Roman"/>
                <a:cs typeface="Times New Roman"/>
              </a:rPr>
              <a:t>‘</a:t>
            </a:r>
            <a:r>
              <a:rPr lang="en-US" sz="26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Hypodermic Needle Theory</a:t>
            </a:r>
            <a:r>
              <a:rPr sz="2600" smtClean="0">
                <a:latin typeface="Times New Roman"/>
                <a:cs typeface="Times New Roman"/>
              </a:rPr>
              <a:t>’ 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12700" marR="1786889">
              <a:lnSpc>
                <a:spcPct val="150000"/>
              </a:lnSpc>
              <a:spcBef>
                <a:spcPts val="100"/>
              </a:spcBef>
            </a:pPr>
            <a:r>
              <a:rPr sz="2600" smtClean="0">
                <a:latin typeface="Times New Roman"/>
                <a:cs typeface="Times New Roman"/>
              </a:rPr>
              <a:t>Proposed </a:t>
            </a:r>
            <a:r>
              <a:rPr sz="2600" dirty="0">
                <a:latin typeface="Times New Roman"/>
                <a:cs typeface="Times New Roman"/>
              </a:rPr>
              <a:t>by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Harold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Lasswell </a:t>
            </a: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1920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2600" spc="-5" dirty="0">
                <a:latin typeface="Times New Roman"/>
                <a:cs typeface="Times New Roman"/>
              </a:rPr>
              <a:t>It </a:t>
            </a:r>
            <a:r>
              <a:rPr sz="2600" dirty="0">
                <a:latin typeface="Times New Roman"/>
                <a:cs typeface="Times New Roman"/>
              </a:rPr>
              <a:t>was </a:t>
            </a:r>
            <a:r>
              <a:rPr sz="2600" spc="-5" dirty="0">
                <a:latin typeface="Times New Roman"/>
                <a:cs typeface="Times New Roman"/>
              </a:rPr>
              <a:t>discussed in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5" dirty="0">
                <a:latin typeface="Times New Roman"/>
                <a:cs typeface="Times New Roman"/>
              </a:rPr>
              <a:t>book </a:t>
            </a:r>
            <a:r>
              <a:rPr sz="2600" dirty="0">
                <a:latin typeface="Times New Roman"/>
                <a:cs typeface="Times New Roman"/>
              </a:rPr>
              <a:t>‘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Propaganda</a:t>
            </a:r>
            <a:r>
              <a:rPr sz="2600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00"/>
                </a:solidFill>
                <a:latin typeface="Times New Roman"/>
                <a:cs typeface="Times New Roman"/>
              </a:rPr>
              <a:t>Technique</a:t>
            </a:r>
            <a:r>
              <a:rPr sz="2600" spc="-20" dirty="0">
                <a:latin typeface="Times New Roman"/>
                <a:cs typeface="Times New Roman"/>
              </a:rPr>
              <a:t>’  </a:t>
            </a:r>
            <a:r>
              <a:rPr sz="2600" dirty="0">
                <a:latin typeface="Times New Roman"/>
                <a:cs typeface="Times New Roman"/>
              </a:rPr>
              <a:t>The theory was used by </a:t>
            </a:r>
            <a:r>
              <a:rPr sz="2600" spc="-5" dirty="0">
                <a:latin typeface="Times New Roman"/>
                <a:cs typeface="Times New Roman"/>
              </a:rPr>
              <a:t>Germany </a:t>
            </a:r>
            <a:r>
              <a:rPr sz="2600" dirty="0">
                <a:latin typeface="Times New Roman"/>
                <a:cs typeface="Times New Roman"/>
              </a:rPr>
              <a:t>and US </a:t>
            </a:r>
            <a:r>
              <a:rPr sz="2600" spc="-5" dirty="0">
                <a:latin typeface="Times New Roman"/>
                <a:cs typeface="Times New Roman"/>
              </a:rPr>
              <a:t>in </a:t>
            </a:r>
            <a:r>
              <a:rPr sz="2600" spc="-30" dirty="0">
                <a:latin typeface="Times New Roman"/>
                <a:cs typeface="Times New Roman"/>
              </a:rPr>
              <a:t>WW-II  </a:t>
            </a:r>
            <a:r>
              <a:rPr sz="2600" spc="-40" dirty="0">
                <a:latin typeface="Times New Roman"/>
                <a:cs typeface="Times New Roman"/>
              </a:rPr>
              <a:t>It’s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linear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model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communication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spc="-40" dirty="0">
                <a:latin typeface="Times New Roman"/>
                <a:cs typeface="Times New Roman"/>
              </a:rPr>
              <a:t>Talks </a:t>
            </a:r>
            <a:r>
              <a:rPr sz="2600" dirty="0">
                <a:latin typeface="Times New Roman"/>
                <a:cs typeface="Times New Roman"/>
              </a:rPr>
              <a:t>about </a:t>
            </a:r>
            <a:r>
              <a:rPr sz="2600" spc="-25" dirty="0">
                <a:solidFill>
                  <a:srgbClr val="FFFF00"/>
                </a:solidFill>
                <a:latin typeface="Times New Roman"/>
                <a:cs typeface="Times New Roman"/>
              </a:rPr>
              <a:t>media’s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power </a:t>
            </a:r>
            <a:r>
              <a:rPr sz="2600" dirty="0">
                <a:latin typeface="Times New Roman"/>
                <a:cs typeface="Times New Roman"/>
              </a:rPr>
              <a:t>on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audience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Bookman Old Style"/>
                <a:cs typeface="Bookman Old Style"/>
              </a:rPr>
              <a:t>HYPODERMIC NEEDLE</a:t>
            </a:r>
            <a:r>
              <a:rPr sz="3200" b="0" spc="-65" dirty="0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Bookman Old Style"/>
                <a:cs typeface="Bookman Old Style"/>
              </a:rPr>
              <a:t>THEORY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413" y="12123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280160"/>
            <a:ext cx="8465820" cy="4338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0259" y="1170406"/>
            <a:ext cx="7797800" cy="4187190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660"/>
              </a:spcBef>
            </a:pP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message is </a:t>
            </a:r>
            <a:r>
              <a:rPr sz="2600" dirty="0">
                <a:latin typeface="Times New Roman"/>
                <a:cs typeface="Times New Roman"/>
              </a:rPr>
              <a:t>like a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magic</a:t>
            </a:r>
            <a:r>
              <a:rPr sz="26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bullet</a:t>
            </a: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65"/>
              </a:spcBef>
            </a:pPr>
            <a:r>
              <a:rPr sz="2600" spc="-5" dirty="0">
                <a:latin typeface="Times New Roman"/>
                <a:cs typeface="Times New Roman"/>
              </a:rPr>
              <a:t>It </a:t>
            </a:r>
            <a:r>
              <a:rPr sz="2600" dirty="0">
                <a:latin typeface="Times New Roman"/>
                <a:cs typeface="Times New Roman"/>
              </a:rPr>
              <a:t>explains </a:t>
            </a:r>
            <a:r>
              <a:rPr sz="2600" spc="5" dirty="0">
                <a:latin typeface="Times New Roman"/>
                <a:cs typeface="Times New Roman"/>
              </a:rPr>
              <a:t>how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media controls </a:t>
            </a:r>
            <a:r>
              <a:rPr sz="2600" dirty="0">
                <a:latin typeface="Times New Roman"/>
                <a:cs typeface="Times New Roman"/>
              </a:rPr>
              <a:t>the audience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views</a:t>
            </a:r>
            <a:endParaRPr sz="2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</a:pPr>
            <a:r>
              <a:rPr sz="2600" spc="-25" dirty="0">
                <a:latin typeface="Times New Roman"/>
                <a:cs typeface="Times New Roman"/>
              </a:rPr>
              <a:t>Berger, </a:t>
            </a:r>
            <a:r>
              <a:rPr sz="2600" spc="-10" dirty="0">
                <a:latin typeface="Times New Roman"/>
                <a:cs typeface="Times New Roman"/>
              </a:rPr>
              <a:t>1995 </a:t>
            </a:r>
            <a:r>
              <a:rPr sz="2600" spc="-25" dirty="0">
                <a:latin typeface="Times New Roman"/>
                <a:cs typeface="Times New Roman"/>
              </a:rPr>
              <a:t>-Media’s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‘message is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a bullet’ </a:t>
            </a:r>
            <a:r>
              <a:rPr sz="2600" spc="-5" dirty="0">
                <a:latin typeface="Times New Roman"/>
                <a:cs typeface="Times New Roman"/>
              </a:rPr>
              <a:t>fired from </a:t>
            </a:r>
            <a:r>
              <a:rPr sz="2600" dirty="0">
                <a:latin typeface="Times New Roman"/>
                <a:cs typeface="Times New Roman"/>
              </a:rPr>
              <a:t>the 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‘media </a:t>
            </a:r>
            <a:r>
              <a:rPr sz="2600" spc="5" dirty="0">
                <a:solidFill>
                  <a:srgbClr val="FFFF00"/>
                </a:solidFill>
                <a:latin typeface="Times New Roman"/>
                <a:cs typeface="Times New Roman"/>
              </a:rPr>
              <a:t>gun’ </a:t>
            </a:r>
            <a:r>
              <a:rPr sz="2600" dirty="0">
                <a:latin typeface="Times New Roman"/>
                <a:cs typeface="Times New Roman"/>
              </a:rPr>
              <a:t>into the </a:t>
            </a:r>
            <a:r>
              <a:rPr sz="2600" spc="-10" dirty="0">
                <a:solidFill>
                  <a:srgbClr val="FFFF00"/>
                </a:solidFill>
                <a:latin typeface="Times New Roman"/>
                <a:cs typeface="Times New Roman"/>
              </a:rPr>
              <a:t>viewer’s</a:t>
            </a:r>
            <a:r>
              <a:rPr sz="2600" spc="-2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head</a:t>
            </a:r>
            <a:endParaRPr sz="2600">
              <a:latin typeface="Times New Roman"/>
              <a:cs typeface="Times New Roman"/>
            </a:endParaRPr>
          </a:p>
          <a:p>
            <a:pPr marL="12700" marR="1361440" algn="just">
              <a:lnSpc>
                <a:spcPct val="150000"/>
              </a:lnSpc>
            </a:pPr>
            <a:r>
              <a:rPr sz="2600" dirty="0">
                <a:latin typeface="Times New Roman"/>
                <a:cs typeface="Times New Roman"/>
              </a:rPr>
              <a:t>Mass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influenced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directly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at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the </a:t>
            </a:r>
            <a:r>
              <a:rPr sz="2600" spc="-10" dirty="0">
                <a:solidFill>
                  <a:srgbClr val="FFFF00"/>
                </a:solidFill>
                <a:latin typeface="Times New Roman"/>
                <a:cs typeface="Times New Roman"/>
              </a:rPr>
              <a:t>same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time  </a:t>
            </a:r>
            <a:r>
              <a:rPr sz="2600" spc="-5" dirty="0">
                <a:latin typeface="Times New Roman"/>
                <a:cs typeface="Times New Roman"/>
              </a:rPr>
              <a:t>Messages injected can </a:t>
            </a:r>
            <a:r>
              <a:rPr sz="2600" dirty="0">
                <a:latin typeface="Times New Roman"/>
                <a:cs typeface="Times New Roman"/>
              </a:rPr>
              <a:t>have the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desired</a:t>
            </a:r>
            <a:r>
              <a:rPr sz="2600" spc="-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response  </a:t>
            </a:r>
            <a:r>
              <a:rPr sz="2600" spc="-5" dirty="0">
                <a:latin typeface="Times New Roman"/>
                <a:cs typeface="Times New Roman"/>
              </a:rPr>
              <a:t>Destruction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the order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uniformity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society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Bookman Old Style"/>
                <a:cs typeface="Bookman Old Style"/>
              </a:rPr>
              <a:t>HYPODERMIC NEEDLE</a:t>
            </a:r>
            <a:r>
              <a:rPr sz="3200" b="0" spc="-65" dirty="0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Bookman Old Style"/>
                <a:cs typeface="Bookman Old Style"/>
              </a:rPr>
              <a:t>THEORY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413" y="12123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392936"/>
            <a:ext cx="498348" cy="580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86000" y="1828800"/>
            <a:ext cx="4572000" cy="40065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Bookman Old Style"/>
                <a:cs typeface="Bookman Old Style"/>
              </a:rPr>
              <a:t>CORE</a:t>
            </a:r>
            <a:r>
              <a:rPr sz="3200" b="0" spc="-35" dirty="0">
                <a:solidFill>
                  <a:srgbClr val="000000"/>
                </a:solidFill>
                <a:latin typeface="Bookman Old Style"/>
                <a:cs typeface="Bookman Old Style"/>
              </a:rPr>
              <a:t> </a:t>
            </a:r>
            <a:r>
              <a:rPr sz="3200" b="0" spc="-5" dirty="0">
                <a:solidFill>
                  <a:srgbClr val="000000"/>
                </a:solidFill>
                <a:latin typeface="Bookman Old Style"/>
                <a:cs typeface="Bookman Old Style"/>
              </a:rPr>
              <a:t>ASSUMPTIONS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413" y="12123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280160"/>
            <a:ext cx="8465820" cy="4933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287655">
              <a:lnSpc>
                <a:spcPct val="100000"/>
              </a:lnSpc>
              <a:spcBef>
                <a:spcPts val="1660"/>
              </a:spcBef>
            </a:pPr>
            <a:r>
              <a:rPr dirty="0"/>
              <a:t>Humans are </a:t>
            </a:r>
            <a:r>
              <a:rPr spc="-5" dirty="0"/>
              <a:t>believed to </a:t>
            </a:r>
            <a:r>
              <a:rPr spc="-5" dirty="0">
                <a:solidFill>
                  <a:srgbClr val="FFFF00"/>
                </a:solidFill>
              </a:rPr>
              <a:t>act</a:t>
            </a:r>
            <a:r>
              <a:rPr spc="-50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uniformly</a:t>
            </a:r>
          </a:p>
          <a:p>
            <a:pPr marL="287655">
              <a:lnSpc>
                <a:spcPct val="100000"/>
              </a:lnSpc>
              <a:spcBef>
                <a:spcPts val="1565"/>
              </a:spcBef>
            </a:pPr>
            <a:r>
              <a:rPr dirty="0"/>
              <a:t>Media </a:t>
            </a:r>
            <a:r>
              <a:rPr spc="-5" dirty="0">
                <a:solidFill>
                  <a:srgbClr val="FFFF00"/>
                </a:solidFill>
              </a:rPr>
              <a:t>inject </a:t>
            </a:r>
            <a:r>
              <a:rPr dirty="0"/>
              <a:t>or </a:t>
            </a:r>
            <a:r>
              <a:rPr spc="-5" dirty="0"/>
              <a:t>inserts </a:t>
            </a:r>
            <a:r>
              <a:rPr spc="-5" dirty="0">
                <a:solidFill>
                  <a:srgbClr val="FFFF00"/>
                </a:solidFill>
              </a:rPr>
              <a:t>messages like </a:t>
            </a:r>
            <a:r>
              <a:rPr dirty="0">
                <a:solidFill>
                  <a:srgbClr val="FFFF00"/>
                </a:solidFill>
              </a:rPr>
              <a:t>a</a:t>
            </a:r>
            <a:r>
              <a:rPr spc="-1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bullet</a:t>
            </a:r>
          </a:p>
          <a:p>
            <a:pPr marL="287655" marR="5080">
              <a:lnSpc>
                <a:spcPct val="150000"/>
              </a:lnSpc>
              <a:tabLst>
                <a:tab pos="1772285" algn="l"/>
                <a:tab pos="2874645" algn="l"/>
                <a:tab pos="3677920" algn="l"/>
                <a:tab pos="4448810" algn="l"/>
                <a:tab pos="5826760" algn="l"/>
                <a:tab pos="6502400" algn="l"/>
                <a:tab pos="7107555" algn="l"/>
              </a:tabLst>
            </a:pPr>
            <a:r>
              <a:rPr dirty="0"/>
              <a:t>Mes</a:t>
            </a:r>
            <a:r>
              <a:rPr spc="-15" dirty="0"/>
              <a:t>s</a:t>
            </a:r>
            <a:r>
              <a:rPr dirty="0"/>
              <a:t>ages	h</a:t>
            </a:r>
            <a:r>
              <a:rPr spc="-15" dirty="0"/>
              <a:t>a</a:t>
            </a:r>
            <a:r>
              <a:rPr dirty="0"/>
              <a:t>vi</a:t>
            </a:r>
            <a:r>
              <a:rPr spc="5" dirty="0"/>
              <a:t>n</a:t>
            </a:r>
            <a:r>
              <a:rPr dirty="0"/>
              <a:t>g	</a:t>
            </a:r>
            <a:r>
              <a:rPr spc="-20" dirty="0"/>
              <a:t>t</a:t>
            </a:r>
            <a:r>
              <a:rPr dirty="0"/>
              <a:t>h</a:t>
            </a:r>
            <a:r>
              <a:rPr spc="-15" dirty="0"/>
              <a:t>e</a:t>
            </a:r>
            <a:r>
              <a:rPr dirty="0"/>
              <a:t>ir	</a:t>
            </a:r>
            <a:r>
              <a:rPr dirty="0">
                <a:solidFill>
                  <a:srgbClr val="FFFF00"/>
                </a:solidFill>
              </a:rPr>
              <a:t>own	intention	</a:t>
            </a:r>
            <a:r>
              <a:rPr spc="-20" dirty="0"/>
              <a:t>a</a:t>
            </a:r>
            <a:r>
              <a:rPr dirty="0"/>
              <a:t>nd	</a:t>
            </a:r>
            <a:r>
              <a:rPr spc="5" dirty="0"/>
              <a:t>g</a:t>
            </a:r>
            <a:r>
              <a:rPr dirty="0"/>
              <a:t>et	desi</a:t>
            </a:r>
            <a:r>
              <a:rPr spc="-15" dirty="0"/>
              <a:t>r</a:t>
            </a:r>
            <a:r>
              <a:rPr dirty="0"/>
              <a:t>ed  outcomes</a:t>
            </a:r>
          </a:p>
          <a:p>
            <a:pPr marL="287655" marR="6985">
              <a:lnSpc>
                <a:spcPct val="150000"/>
              </a:lnSpc>
              <a:tabLst>
                <a:tab pos="1016635" algn="l"/>
                <a:tab pos="1973580" algn="l"/>
                <a:tab pos="2407920" algn="l"/>
                <a:tab pos="3854450" algn="l"/>
                <a:tab pos="4326890" algn="l"/>
                <a:tab pos="4851400" algn="l"/>
                <a:tab pos="5976620" algn="l"/>
                <a:tab pos="7583170" algn="l"/>
              </a:tabLst>
            </a:pPr>
            <a:r>
              <a:rPr dirty="0"/>
              <a:t>The	e</a:t>
            </a:r>
            <a:r>
              <a:rPr spc="-55" dirty="0"/>
              <a:t>f</a:t>
            </a:r>
            <a:r>
              <a:rPr dirty="0"/>
              <a:t>fe</a:t>
            </a:r>
            <a:r>
              <a:rPr spc="-15" dirty="0"/>
              <a:t>c</a:t>
            </a:r>
            <a:r>
              <a:rPr dirty="0"/>
              <a:t>t	</a:t>
            </a:r>
            <a:r>
              <a:rPr spc="-5" dirty="0"/>
              <a:t>i</a:t>
            </a:r>
            <a:r>
              <a:rPr dirty="0"/>
              <a:t>s	su</a:t>
            </a:r>
            <a:r>
              <a:rPr spc="10" dirty="0"/>
              <a:t>p</a:t>
            </a:r>
            <a:r>
              <a:rPr spc="5" dirty="0"/>
              <a:t>p</a:t>
            </a:r>
            <a:r>
              <a:rPr dirty="0"/>
              <a:t>o</a:t>
            </a:r>
            <a:r>
              <a:rPr spc="-10" dirty="0"/>
              <a:t>s</a:t>
            </a:r>
            <a:r>
              <a:rPr dirty="0"/>
              <a:t>ed	</a:t>
            </a:r>
            <a:r>
              <a:rPr spc="-5" dirty="0"/>
              <a:t>t</a:t>
            </a:r>
            <a:r>
              <a:rPr dirty="0"/>
              <a:t>o	</a:t>
            </a:r>
            <a:r>
              <a:rPr spc="-10" dirty="0"/>
              <a:t>b</a:t>
            </a:r>
            <a:r>
              <a:rPr dirty="0"/>
              <a:t>e	s</a:t>
            </a:r>
            <a:r>
              <a:rPr spc="-10" dirty="0"/>
              <a:t>t</a:t>
            </a:r>
            <a:r>
              <a:rPr dirty="0"/>
              <a:t>ro</a:t>
            </a:r>
            <a:r>
              <a:rPr spc="5" dirty="0"/>
              <a:t>n</a:t>
            </a:r>
            <a:r>
              <a:rPr dirty="0"/>
              <a:t>g,	</a:t>
            </a:r>
            <a:r>
              <a:rPr spc="-20" dirty="0">
                <a:solidFill>
                  <a:srgbClr val="FFFF00"/>
                </a:solidFill>
              </a:rPr>
              <a:t>i</a:t>
            </a:r>
            <a:r>
              <a:rPr spc="-15" dirty="0">
                <a:solidFill>
                  <a:srgbClr val="FFFF00"/>
                </a:solidFill>
              </a:rPr>
              <a:t>mm</a:t>
            </a:r>
            <a:r>
              <a:rPr dirty="0">
                <a:solidFill>
                  <a:srgbClr val="FFFF00"/>
                </a:solidFill>
              </a:rPr>
              <a:t>edia</a:t>
            </a:r>
            <a:r>
              <a:rPr spc="-15" dirty="0">
                <a:solidFill>
                  <a:srgbClr val="FFFF00"/>
                </a:solidFill>
              </a:rPr>
              <a:t>t</a:t>
            </a:r>
            <a:r>
              <a:rPr dirty="0">
                <a:solidFill>
                  <a:srgbClr val="FFFF00"/>
                </a:solidFill>
              </a:rPr>
              <a:t>e	</a:t>
            </a:r>
            <a:r>
              <a:rPr dirty="0"/>
              <a:t>a</a:t>
            </a:r>
            <a:r>
              <a:rPr spc="-15" dirty="0"/>
              <a:t>n</a:t>
            </a:r>
            <a:r>
              <a:rPr dirty="0"/>
              <a:t>d  </a:t>
            </a:r>
            <a:r>
              <a:rPr dirty="0">
                <a:solidFill>
                  <a:srgbClr val="FFFF00"/>
                </a:solidFill>
              </a:rPr>
              <a:t>dangerous</a:t>
            </a:r>
          </a:p>
          <a:p>
            <a:pPr marL="287655">
              <a:lnSpc>
                <a:spcPct val="100000"/>
              </a:lnSpc>
              <a:spcBef>
                <a:spcPts val="1560"/>
              </a:spcBef>
            </a:pPr>
            <a:r>
              <a:rPr spc="-5" dirty="0"/>
              <a:t>Mass is made </a:t>
            </a:r>
            <a:r>
              <a:rPr dirty="0"/>
              <a:t>to </a:t>
            </a:r>
            <a:r>
              <a:rPr dirty="0">
                <a:solidFill>
                  <a:srgbClr val="FFFF00"/>
                </a:solidFill>
              </a:rPr>
              <a:t>think in media</a:t>
            </a:r>
            <a:r>
              <a:rPr spc="-15" dirty="0">
                <a:solidFill>
                  <a:srgbClr val="FFFF00"/>
                </a:solidFill>
              </a:rPr>
              <a:t> </a:t>
            </a:r>
            <a:r>
              <a:rPr spc="-5" dirty="0">
                <a:solidFill>
                  <a:srgbClr val="FFFF00"/>
                </a:solidFill>
              </a:rPr>
              <a:t>lines</a:t>
            </a:r>
          </a:p>
          <a:p>
            <a:pPr marL="287655">
              <a:lnSpc>
                <a:spcPct val="100000"/>
              </a:lnSpc>
              <a:spcBef>
                <a:spcPts val="1565"/>
              </a:spcBef>
            </a:pPr>
            <a:r>
              <a:rPr dirty="0"/>
              <a:t>The audience </a:t>
            </a:r>
            <a:r>
              <a:rPr spc="-5" dirty="0"/>
              <a:t>is </a:t>
            </a:r>
            <a:r>
              <a:rPr dirty="0"/>
              <a:t>always </a:t>
            </a:r>
            <a:r>
              <a:rPr dirty="0">
                <a:solidFill>
                  <a:srgbClr val="FFFF00"/>
                </a:solidFill>
              </a:rPr>
              <a:t>vulnerable </a:t>
            </a:r>
            <a:r>
              <a:rPr dirty="0"/>
              <a:t>and</a:t>
            </a:r>
            <a:r>
              <a:rPr spc="-105" dirty="0"/>
              <a:t> </a:t>
            </a:r>
            <a:r>
              <a:rPr dirty="0">
                <a:solidFill>
                  <a:srgbClr val="FFFF00"/>
                </a:solidFill>
              </a:rPr>
              <a:t>passive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b="0" spc="-5" dirty="0">
                <a:solidFill>
                  <a:srgbClr val="000000"/>
                </a:solidFill>
                <a:latin typeface="Bookman Old Style"/>
                <a:cs typeface="Bookman Old Style"/>
              </a:rPr>
              <a:t>EVIDENCE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413" y="12123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874520"/>
            <a:ext cx="8465820" cy="3744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0259" y="1765528"/>
            <a:ext cx="7798434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336675" algn="l"/>
              </a:tabLst>
            </a:pPr>
            <a:r>
              <a:rPr sz="2600" spc="-5" dirty="0">
                <a:latin typeface="Times New Roman"/>
                <a:cs typeface="Times New Roman"/>
              </a:rPr>
              <a:t>In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1938,	</a:t>
            </a:r>
            <a:r>
              <a:rPr sz="2600" spc="-5" dirty="0">
                <a:latin typeface="Times New Roman"/>
                <a:cs typeface="Times New Roman"/>
              </a:rPr>
              <a:t>‘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Panic broadcast</a:t>
            </a:r>
            <a:r>
              <a:rPr sz="2600" spc="-5" dirty="0">
                <a:latin typeface="Times New Roman"/>
                <a:cs typeface="Times New Roman"/>
              </a:rPr>
              <a:t>’ was happened </a:t>
            </a:r>
            <a:r>
              <a:rPr sz="2600" spc="-10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Radio drama  in </a:t>
            </a:r>
            <a:r>
              <a:rPr sz="2600" dirty="0">
                <a:latin typeface="Times New Roman"/>
                <a:cs typeface="Times New Roman"/>
              </a:rPr>
              <a:t>New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Jersey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ts val="4680"/>
              </a:lnSpc>
              <a:spcBef>
                <a:spcPts val="415"/>
              </a:spcBef>
            </a:pPr>
            <a:r>
              <a:rPr sz="2600" spc="-5" dirty="0">
                <a:latin typeface="Times New Roman"/>
                <a:cs typeface="Times New Roman"/>
              </a:rPr>
              <a:t>In </a:t>
            </a:r>
            <a:r>
              <a:rPr sz="2600" dirty="0">
                <a:latin typeface="Times New Roman"/>
                <a:cs typeface="Times New Roman"/>
              </a:rPr>
              <a:t>1940, The </a:t>
            </a:r>
            <a:r>
              <a:rPr sz="2600" spc="-5" dirty="0">
                <a:latin typeface="Times New Roman"/>
                <a:cs typeface="Times New Roman"/>
              </a:rPr>
              <a:t>German </a:t>
            </a:r>
            <a:r>
              <a:rPr sz="2600" dirty="0">
                <a:latin typeface="Times New Roman"/>
                <a:cs typeface="Times New Roman"/>
              </a:rPr>
              <a:t>leaders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used movie </a:t>
            </a:r>
            <a:r>
              <a:rPr sz="2600" spc="-5" dirty="0">
                <a:solidFill>
                  <a:srgbClr val="FFFF00"/>
                </a:solidFill>
                <a:latin typeface="Times New Roman"/>
                <a:cs typeface="Times New Roman"/>
              </a:rPr>
              <a:t>industry </a:t>
            </a:r>
            <a:r>
              <a:rPr sz="2600" spc="-5" dirty="0">
                <a:latin typeface="Times New Roman"/>
                <a:cs typeface="Times New Roman"/>
              </a:rPr>
              <a:t>to </a:t>
            </a:r>
            <a:r>
              <a:rPr sz="2600" spc="-10" dirty="0">
                <a:latin typeface="Times New Roman"/>
                <a:cs typeface="Times New Roman"/>
              </a:rPr>
              <a:t>show  </a:t>
            </a:r>
            <a:r>
              <a:rPr sz="2600" dirty="0">
                <a:latin typeface="Times New Roman"/>
                <a:cs typeface="Times New Roman"/>
              </a:rPr>
              <a:t>their power and unify the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people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ts val="4680"/>
              </a:lnSpc>
              <a:tabLst>
                <a:tab pos="658495" algn="l"/>
                <a:tab pos="1687195" algn="l"/>
                <a:tab pos="2334260" algn="l"/>
                <a:tab pos="3492500" algn="l"/>
                <a:tab pos="4065270" algn="l"/>
                <a:tab pos="4730115" algn="l"/>
                <a:tab pos="5485765" algn="l"/>
                <a:tab pos="6663055" algn="l"/>
                <a:tab pos="7052945" algn="l"/>
              </a:tabLst>
            </a:pPr>
            <a:r>
              <a:rPr sz="2600" dirty="0">
                <a:latin typeface="Times New Roman"/>
                <a:cs typeface="Times New Roman"/>
              </a:rPr>
              <a:t>The	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g</a:t>
            </a:r>
            <a:r>
              <a:rPr sz="2600" spc="-1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nder	role	c</a:t>
            </a:r>
            <a:r>
              <a:rPr sz="2600" spc="-1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nc</a:t>
            </a:r>
            <a:r>
              <a:rPr sz="2600" spc="-2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pt	</a:t>
            </a:r>
            <a:r>
              <a:rPr sz="2600" dirty="0">
                <a:latin typeface="Times New Roman"/>
                <a:cs typeface="Times New Roman"/>
              </a:rPr>
              <a:t>has	</a:t>
            </a:r>
            <a:r>
              <a:rPr sz="2600" spc="-5" dirty="0">
                <a:latin typeface="Times New Roman"/>
                <a:cs typeface="Times New Roman"/>
              </a:rPr>
              <a:t>als</a:t>
            </a:r>
            <a:r>
              <a:rPr sz="2600" dirty="0">
                <a:latin typeface="Times New Roman"/>
                <a:cs typeface="Times New Roman"/>
              </a:rPr>
              <a:t>o	be</a:t>
            </a:r>
            <a:r>
              <a:rPr sz="2600" spc="-20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n	inje</a:t>
            </a:r>
            <a:r>
              <a:rPr sz="2600" spc="-25" dirty="0">
                <a:latin typeface="Times New Roman"/>
                <a:cs typeface="Times New Roman"/>
              </a:rPr>
              <a:t>c</a:t>
            </a:r>
            <a:r>
              <a:rPr sz="2600" dirty="0">
                <a:latin typeface="Times New Roman"/>
                <a:cs typeface="Times New Roman"/>
              </a:rPr>
              <a:t>t</a:t>
            </a:r>
            <a:r>
              <a:rPr sz="2600" spc="-10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d	</a:t>
            </a:r>
            <a:r>
              <a:rPr sz="2600" spc="-5" dirty="0">
                <a:latin typeface="Times New Roman"/>
                <a:cs typeface="Times New Roman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n	eve</a:t>
            </a:r>
            <a:r>
              <a:rPr sz="2600" spc="-20" dirty="0">
                <a:latin typeface="Times New Roman"/>
                <a:cs typeface="Times New Roman"/>
              </a:rPr>
              <a:t>r</a:t>
            </a:r>
            <a:r>
              <a:rPr sz="2600" dirty="0">
                <a:latin typeface="Times New Roman"/>
                <a:cs typeface="Times New Roman"/>
              </a:rPr>
              <a:t>y  </a:t>
            </a:r>
            <a:r>
              <a:rPr sz="2600" spc="-20" dirty="0">
                <a:latin typeface="Times New Roman"/>
                <a:cs typeface="Times New Roman"/>
              </a:rPr>
              <a:t>person’s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mind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Bookman Old Style"/>
                <a:cs typeface="Bookman Old Style"/>
              </a:rPr>
              <a:t>CRITICISM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413" y="12123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392936"/>
            <a:ext cx="498348" cy="5806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000" y="1680972"/>
            <a:ext cx="7620000" cy="34960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ln w="9144">
            <a:solidFill>
              <a:srgbClr val="527D5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3200" b="1" dirty="0">
                <a:solidFill>
                  <a:srgbClr val="000000"/>
                </a:solidFill>
                <a:latin typeface="Bookman Old Style"/>
                <a:cs typeface="Bookman Old Style"/>
              </a:rPr>
              <a:t>CRITICISM</a:t>
            </a:r>
            <a:endParaRPr sz="32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4413" y="1212321"/>
            <a:ext cx="8296697" cy="5004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874520"/>
            <a:ext cx="7866888" cy="37444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solidFill>
            <a:srgbClr val="71A2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962" y="1219961"/>
            <a:ext cx="8229600" cy="4937760"/>
          </a:xfrm>
          <a:custGeom>
            <a:avLst/>
            <a:gdLst/>
            <a:ahLst/>
            <a:cxnLst/>
            <a:rect l="l" t="t" r="r" b="b"/>
            <a:pathLst>
              <a:path w="8229600" h="4937760">
                <a:moveTo>
                  <a:pt x="0" y="4937760"/>
                </a:moveTo>
                <a:lnTo>
                  <a:pt x="8229600" y="4937760"/>
                </a:lnTo>
                <a:lnTo>
                  <a:pt x="8229600" y="0"/>
                </a:lnTo>
                <a:lnTo>
                  <a:pt x="0" y="0"/>
                </a:lnTo>
                <a:lnTo>
                  <a:pt x="0" y="493776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0259" y="1765528"/>
            <a:ext cx="7198995" cy="3592195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259715" indent="-247650">
              <a:lnSpc>
                <a:spcPct val="100000"/>
              </a:lnSpc>
              <a:spcBef>
                <a:spcPts val="1660"/>
              </a:spcBef>
              <a:buChar char="*"/>
              <a:tabLst>
                <a:tab pos="260350" algn="l"/>
              </a:tabLst>
            </a:pPr>
            <a:r>
              <a:rPr sz="2600" spc="-40" dirty="0">
                <a:latin typeface="Times New Roman"/>
                <a:cs typeface="Times New Roman"/>
              </a:rPr>
              <a:t>It’s </a:t>
            </a:r>
            <a:r>
              <a:rPr sz="2600" dirty="0">
                <a:latin typeface="Times New Roman"/>
                <a:cs typeface="Times New Roman"/>
              </a:rPr>
              <a:t>a </a:t>
            </a:r>
            <a:r>
              <a:rPr sz="2600" spc="-5" dirty="0">
                <a:latin typeface="Times New Roman"/>
                <a:cs typeface="Times New Roman"/>
              </a:rPr>
              <a:t>linear </a:t>
            </a:r>
            <a:r>
              <a:rPr sz="2600" dirty="0">
                <a:latin typeface="Times New Roman"/>
                <a:cs typeface="Times New Roman"/>
              </a:rPr>
              <a:t>model of </a:t>
            </a:r>
            <a:r>
              <a:rPr sz="2600" spc="-5" dirty="0">
                <a:latin typeface="Times New Roman"/>
                <a:cs typeface="Times New Roman"/>
              </a:rPr>
              <a:t>communication</a:t>
            </a:r>
            <a:endParaRPr sz="2600">
              <a:latin typeface="Times New Roman"/>
              <a:cs typeface="Times New Roman"/>
            </a:endParaRPr>
          </a:p>
          <a:p>
            <a:pPr marL="259715" marR="26034" indent="-247650">
              <a:lnSpc>
                <a:spcPct val="150000"/>
              </a:lnSpc>
              <a:buChar char="*"/>
              <a:tabLst>
                <a:tab pos="255904" algn="l"/>
              </a:tabLst>
            </a:pPr>
            <a:r>
              <a:rPr sz="2600" dirty="0">
                <a:latin typeface="Times New Roman"/>
                <a:cs typeface="Times New Roman"/>
              </a:rPr>
              <a:t>The audience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dirty="0">
                <a:latin typeface="Times New Roman"/>
                <a:cs typeface="Times New Roman"/>
              </a:rPr>
              <a:t>passive and </a:t>
            </a:r>
            <a:r>
              <a:rPr sz="2600" spc="-5" dirty="0">
                <a:latin typeface="Times New Roman"/>
                <a:cs typeface="Times New Roman"/>
              </a:rPr>
              <a:t>easily </a:t>
            </a:r>
            <a:r>
              <a:rPr sz="2600" dirty="0">
                <a:latin typeface="Times New Roman"/>
                <a:cs typeface="Times New Roman"/>
              </a:rPr>
              <a:t>influenced by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  </a:t>
            </a:r>
            <a:r>
              <a:rPr sz="2600" spc="-5" dirty="0">
                <a:latin typeface="Times New Roman"/>
                <a:cs typeface="Times New Roman"/>
              </a:rPr>
              <a:t>messages</a:t>
            </a:r>
            <a:endParaRPr sz="2600">
              <a:latin typeface="Times New Roman"/>
              <a:cs typeface="Times New Roman"/>
            </a:endParaRPr>
          </a:p>
          <a:p>
            <a:pPr marL="255904" marR="5080" indent="-255904">
              <a:lnSpc>
                <a:spcPct val="150000"/>
              </a:lnSpc>
              <a:buChar char="*"/>
              <a:tabLst>
                <a:tab pos="255904" algn="l"/>
              </a:tabLst>
            </a:pPr>
            <a:r>
              <a:rPr sz="2600" dirty="0">
                <a:latin typeface="Times New Roman"/>
                <a:cs typeface="Times New Roman"/>
              </a:rPr>
              <a:t>Theory has been proved </a:t>
            </a:r>
            <a:r>
              <a:rPr sz="2600" spc="-5" dirty="0">
                <a:latin typeface="Times New Roman"/>
                <a:cs typeface="Times New Roman"/>
              </a:rPr>
              <a:t>to fail </a:t>
            </a:r>
            <a:r>
              <a:rPr sz="2600" dirty="0">
                <a:latin typeface="Times New Roman"/>
                <a:cs typeface="Times New Roman"/>
              </a:rPr>
              <a:t>by </a:t>
            </a:r>
            <a:r>
              <a:rPr sz="2600" spc="-5" dirty="0">
                <a:latin typeface="Times New Roman"/>
                <a:cs typeface="Times New Roman"/>
              </a:rPr>
              <a:t>many </a:t>
            </a:r>
            <a:r>
              <a:rPr sz="2600" dirty="0">
                <a:latin typeface="Times New Roman"/>
                <a:cs typeface="Times New Roman"/>
              </a:rPr>
              <a:t>studies </a:t>
            </a:r>
            <a:r>
              <a:rPr sz="2600" spc="-5" dirty="0">
                <a:latin typeface="Times New Roman"/>
                <a:cs typeface="Times New Roman"/>
              </a:rPr>
              <a:t>like  </a:t>
            </a:r>
            <a:r>
              <a:rPr sz="2600" dirty="0">
                <a:latin typeface="Times New Roman"/>
                <a:cs typeface="Times New Roman"/>
              </a:rPr>
              <a:t>“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The </a:t>
            </a:r>
            <a:r>
              <a:rPr sz="2600" spc="-20" dirty="0">
                <a:solidFill>
                  <a:srgbClr val="FFFF00"/>
                </a:solidFill>
                <a:latin typeface="Times New Roman"/>
                <a:cs typeface="Times New Roman"/>
              </a:rPr>
              <a:t>People’s </a:t>
            </a:r>
            <a:r>
              <a:rPr sz="2600" dirty="0">
                <a:solidFill>
                  <a:srgbClr val="FFFF00"/>
                </a:solidFill>
                <a:latin typeface="Times New Roman"/>
                <a:cs typeface="Times New Roman"/>
              </a:rPr>
              <a:t>Choice</a:t>
            </a:r>
            <a:r>
              <a:rPr sz="2600" dirty="0">
                <a:latin typeface="Times New Roman"/>
                <a:cs typeface="Times New Roman"/>
              </a:rPr>
              <a:t>”- </a:t>
            </a:r>
            <a:r>
              <a:rPr sz="2600" spc="-5" dirty="0">
                <a:latin typeface="Times New Roman"/>
                <a:cs typeface="Times New Roman"/>
              </a:rPr>
              <a:t>recent </a:t>
            </a:r>
            <a:r>
              <a:rPr sz="2600" dirty="0">
                <a:latin typeface="Times New Roman"/>
                <a:cs typeface="Times New Roman"/>
              </a:rPr>
              <a:t>US </a:t>
            </a:r>
            <a:r>
              <a:rPr sz="2600" spc="-5" dirty="0">
                <a:latin typeface="Times New Roman"/>
                <a:cs typeface="Times New Roman"/>
              </a:rPr>
              <a:t>elections in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2016</a:t>
            </a:r>
            <a:endParaRPr sz="2600">
              <a:latin typeface="Times New Roman"/>
              <a:cs typeface="Times New Roman"/>
            </a:endParaRPr>
          </a:p>
          <a:p>
            <a:pPr marL="337185" indent="-325120">
              <a:lnSpc>
                <a:spcPct val="100000"/>
              </a:lnSpc>
              <a:spcBef>
                <a:spcPts val="1560"/>
              </a:spcBef>
              <a:buChar char="*"/>
              <a:tabLst>
                <a:tab pos="337185" algn="l"/>
                <a:tab pos="337820" algn="l"/>
              </a:tabLst>
            </a:pPr>
            <a:r>
              <a:rPr sz="2600" spc="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theory </a:t>
            </a:r>
            <a:r>
              <a:rPr sz="2600" spc="-5" dirty="0">
                <a:latin typeface="Times New Roman"/>
                <a:cs typeface="Times New Roman"/>
              </a:rPr>
              <a:t>is </a:t>
            </a:r>
            <a:r>
              <a:rPr sz="2600" spc="5" dirty="0">
                <a:latin typeface="Times New Roman"/>
                <a:cs typeface="Times New Roman"/>
              </a:rPr>
              <a:t>not </a:t>
            </a:r>
            <a:r>
              <a:rPr sz="2600" spc="-5" dirty="0">
                <a:latin typeface="Times New Roman"/>
                <a:cs typeface="Times New Roman"/>
              </a:rPr>
              <a:t>taken </a:t>
            </a:r>
            <a:r>
              <a:rPr sz="2600" dirty="0">
                <a:latin typeface="Times New Roman"/>
                <a:cs typeface="Times New Roman"/>
              </a:rPr>
              <a:t>as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empirical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192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MEDIA EFFECTS THEORIES</vt:lpstr>
      <vt:lpstr> MAGIC BULLET THEORY </vt:lpstr>
      <vt:lpstr> HYPODERMIC NEEDLE THEORY</vt:lpstr>
      <vt:lpstr> HYPODERMIC NEEDLE THEORY</vt:lpstr>
      <vt:lpstr> CORE ASSUMPTIONS</vt:lpstr>
      <vt:lpstr> EVIDENCE</vt:lpstr>
      <vt:lpstr> CRITICISM</vt:lpstr>
      <vt:lpstr> CRITICISM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Sehrish Mushtaq</dc:creator>
  <cp:lastModifiedBy>HP</cp:lastModifiedBy>
  <cp:revision>1</cp:revision>
  <dcterms:created xsi:type="dcterms:W3CDTF">2020-09-20T07:15:48Z</dcterms:created>
  <dcterms:modified xsi:type="dcterms:W3CDTF">2020-09-20T07:19:09Z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2020-09-20T00:00:00Z</vt:filetime>
  </property>
</Properties>
</file>